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74" r:id="rId9"/>
    <p:sldId id="275" r:id="rId10"/>
    <p:sldId id="264" r:id="rId11"/>
    <p:sldId id="265" r:id="rId12"/>
    <p:sldId id="266" r:id="rId13"/>
    <p:sldId id="267" r:id="rId14"/>
    <p:sldId id="268" r:id="rId15"/>
    <p:sldId id="269" r:id="rId16"/>
    <p:sldId id="26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468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264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5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648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64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53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08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97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182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68B3-6677-46D3-8A01-12C52D0346B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84408-96A3-42E7-871A-32240CE91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22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№15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норм и нормативов в строительстве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83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1.Понятие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труда и НОТ.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2.Основные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нормативов труда.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3.Основные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нормы, их характеристика и взаимосвязь.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4.Рабочее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рабочих.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5.Нормативы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наблюдений и их обработка.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9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4892" y="0"/>
            <a:ext cx="1202710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Понятие организации труда и НОТ.</a:t>
            </a: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труда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приведение трудовой деятельности людей  в определенную систему.	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НОТ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научная организация труда – это приведение трудовой деятельности людей в определенную систему с научным подходом.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труда в рамках трудового коллектива представляет собой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организованную систему использования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живого труда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орудия и предметы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труда,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обеспечивают 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функционирование рабочей силы с целью достижения полезного эффекта трудовой деятельности.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Любой труд, независимо от его общественной формы, требует определенной организации в рамках каждого объединения работников.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Такая организация предлагает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подбор и профессиональную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подготовку кадров, разработку методов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 помощью которых может быть выполнен тот или иной вид работы: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разделение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кооперирование труда в коллективе;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расстановка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работников в соответствие с характером задач, стоящих перед ними;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рабочих мест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для выполнения каждым работником возложенных на него функций;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г)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условий труда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обеспечивающие возможность осуществления трудовой деятельности,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работникам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определенной меры труда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 помощью нормирования, что позволяет достигнуть необходимых количественных пропорций между разными видами труда в соответствии с характером и объемом работы,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оплаты труда, установление дисциплины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труда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обеспечивающей необходимый порядок, согласованность в работе.</a:t>
            </a:r>
            <a:endParaRPr lang="ru-RU" sz="20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1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9902" y="-1"/>
            <a:ext cx="1204209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Основные понятия нормативов труда.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2.1. Виды производственных норм в строительстве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Систему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производственных норм в строительстве составляют единые, ведомственные, местные и типовые нормы.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Единые нормы и расценки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разрабатываются на строительные, монтажные и ремонтно-строительные работы, выполняемые на всех стройках страны по одинаковой (или сходной) технологии в одинаковых (или сходных) условиях труда и производства. На специальные строительные, монтажные и ремонтно-строительные работы, не охваченные сборниками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выполняемые на стройках отдельных министерств и ведомств, разрабатываются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ведомственные нормы и расценки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отдельные строительные, монтажные и ремонтно-строительные работы, не охваченные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также на работы, выполняемые по более совершенной технологии, чем предусмотрено соответствующим сборником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или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разрабатываются местные нормы и расценки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Типовы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 нормы и расценки (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разрабатываются на новые строительные, монтажные и ремонтно-строительные работы, не вошедшие в действующие сборщики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выполняемые по типовой технологии и в типовых условиях.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10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920" y="119920"/>
            <a:ext cx="11452487" cy="65806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265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4931" y="1"/>
            <a:ext cx="1208706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2.2. Проектирование норм затрат труда рабочих</a:t>
            </a:r>
          </a:p>
          <a:p>
            <a:pPr indent="342900"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 обоснованной нормы начинается с составления нормали процесса и расчета различных элементов нормируемых затрат времени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оперативную работу;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подготовительно заключительную работу;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регламентированные перерывы в работе;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полную величину нормы затрат труда;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состава звена.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Проектирование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нормали строительного процесса заключается в отборе оптимальных значений факторов влияния.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Нормали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оформляют в виде технологических карт, в которых отражают организационно-технические условия, необходимые для выполнения или перевыполнения норм.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норм затрат труда на оперативную работу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(основную и вспомогательную) состоит в определении обоснованных величин затрат по элементам основной и вспомогательной работы на основании данных нормативных наблюдений в соответствии с установленной нормалью строительного процесса.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труда 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подготовительно-заключительную работу (ПЗР)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проектируют, как правило, на основе установленных нормативов в процентах от всего затраченного рабочего времени (смена или задание). 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61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9921" y="0"/>
            <a:ext cx="1207207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норм затрат времени на технологические перерывы (регламентированные перерывы) состоит в определении абсолютных величин затрат на технологические перерывы в работе, отдых и личные надобности рабочих.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Величину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норматива затрат времени на технологические перерывы, связанные с особенностями нормируемого строительного процесса, обычно устанавливают в результате анализа нормативных наблюдений за правильно организованным процессом. 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норм затрат времени на отдых и личные надобности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собой учет прибавочного времени на естественную потребность отдыха.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Величину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затрат на отдых и личные надобности рабочих принимают по нормативам, которые устанавливают в результате нормативных наблюдений, или по таблицам нормативов.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Нормативы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отдых и личные надобности даны в процентах от нормы затрат труда или нормы времени в зависимости от профессии рабочих и вида работы.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величина нормы затрат труда включает следующие затраты: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сумму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по элементам оперативной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подготовительно-заключительную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работу; </a:t>
            </a: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перерывы и затраты на отдых и личные надобности, полученные в результате обработки и анализа нормативных наблюдений. </a:t>
            </a:r>
            <a:endParaRPr lang="ru-RU" sz="20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10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4911" y="0"/>
            <a:ext cx="12057089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Полную величину нормы затрат труда (Нзт) рассчитывают по формуле: </a:t>
            </a:r>
            <a:endParaRPr lang="ru-RU" sz="20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Н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зт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   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Н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х</a:t>
            </a:r>
            <a:r>
              <a:rPr lang="ru-RU" sz="2000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100                                           </a:t>
            </a:r>
            <a:endParaRPr lang="ru-RU" sz="20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[100 — (Н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пзр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Н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Н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тп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)] х 60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труда на оперативную работу, исчисленные на главный измеритель процесса, чел.- мин;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Нпзр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 на ПЗР, проценты нормы затрат труда;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величина отдыха, проценты нормы затрат труда;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величина технологических перерывов, проценты нормы затрат труда;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коэффициент перевода 1 чел.- мин в 1 чел.- ч. </a:t>
            </a:r>
          </a:p>
          <a:p>
            <a:endParaRPr lang="ru-RU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Проектирование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рабочих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определение профессий, разрядов и численности тех рабочих, которые должны выполнять строительный процесс.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нормировании индивидуальных рабочих процессов, выполняемых одним рабочим, его профессию и разряд устанавливают в соответствии с характеристиками работ, приведенными в действующем едином тарифно-квалификационном справочнике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ЕТКС)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нормировании процессов, состоящих из рабочих операций, выполнение которых требует различной квалификации, а иногда и различных профессий рабочих, проектируют состав звена с указанием числа рабочих по каждой профессии и их разрядов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3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9902" y="0"/>
            <a:ext cx="1204209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Основные производственные нормы, их характеристика и взаимосвязь.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Нормой времени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Нвр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называется количество времени, необходимое для выполнения рабочим соответствующей профессии и квалификации единицы доброкачественной продукции в нормальных организационно-технических условиях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Нвр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рабочих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Нзт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соответствующие процессы связаны между собой: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Нвр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   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              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 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одного рабочего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Нвр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Нзт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установку одной панели надо 0,75 ч при звене 4чел. Норма затрат труда составит: Нзт = Нвр х nзв = 0,75 х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= 3 (чел.-ч).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затрат труда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Нзт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установленная трудоемкость или количество расходуемого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труда: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</a:t>
            </a:r>
            <a:r>
              <a:rPr lang="ru-RU" sz="2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ч                                                               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( ед.изм.прод. )                                                                                                                                                  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соответствующей профессии и квалификации на выполнение единицы доброкачественной продукции в нормальных организационно-технических условиях. </a:t>
            </a:r>
          </a:p>
          <a:p>
            <a:pPr indent="342900" algn="just"/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выработки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доброкачественной продукции, которое должен выработать рабочий соответствующей профессии и квалификации в нормальных организационно-технических условиях в единицу времени (час, день, смена). </a:t>
            </a:r>
          </a:p>
          <a:p>
            <a:pPr indent="342900" algn="just"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81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9902" y="0"/>
            <a:ext cx="1204209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Различают норму выработки одного рабочего и норму выработки бригады или звена. Все нормы связаны между собой.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одного рабочего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Нвыр = 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см. 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Нвр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формулы можно определить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b="1" dirty="0"/>
              <a:t> </a:t>
            </a:r>
            <a:r>
              <a:rPr lang="ru-RU" b="1" dirty="0" smtClean="0"/>
              <a:t>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Нвр =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см,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Нвр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Нвыр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>
              <a:spcAft>
                <a:spcPts val="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звена (бригады)  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 =   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 х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Нзт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норма выработки одного рабочего;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tсм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продолжительность смены в часах. 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определить норму выработки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каменщика за смену на кладке наружных стен из кирпича с расшивкой швов при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3,7чел.-ч/м</a:t>
            </a:r>
            <a:r>
              <a:rPr lang="ru-RU" sz="20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 = 8ч. 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 х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 ,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Нвыр в см =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х 1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2,16 (м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/см),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Нзт                                                     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 в ч  =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х 1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0,27 (м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/ч ).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3,7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03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882" y="0"/>
            <a:ext cx="12012118" cy="676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15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Исходя из связи между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Нзт и Нвыр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можно вывести формулу для определения увеличения Нвыр (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 процентах при снижении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Нзт (Х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процентах.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Y</a:t>
            </a:r>
            <a:r>
              <a:rPr lang="en-US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en-US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100X</a:t>
            </a:r>
            <a:r>
              <a:rPr lang="en-US" sz="2000" b="1" u="sng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100 – X</a:t>
            </a:r>
            <a:r>
              <a:rPr lang="en-US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2000" b="1" baseline="-25000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000" b="1" baseline="-25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определить увеличение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Нвыр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процентах при снижении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Нзт на 10%.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ru-RU" sz="20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11%.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100 - 10 </a:t>
            </a:r>
          </a:p>
          <a:p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процента снижения Нвыр при увеличении Нзт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Y</a:t>
            </a:r>
            <a:r>
              <a:rPr lang="en-US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2000" b="1" u="sng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100 + X</a:t>
            </a:r>
            <a:r>
              <a:rPr lang="en-US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процент увеличения нормы затрат труда;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процент снижения нормы выработки: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(Кф — 100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Кф&gt;100,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Х</a:t>
            </a:r>
            <a:r>
              <a:rPr lang="ru-RU" sz="2000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(100 — Кф),    если Кф &lt;100 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выполнения норм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выработки определяется: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Кф =  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Нзт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 </a:t>
            </a:r>
          </a:p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Фзт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Нзт и Фзт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нормативные и фактические затраты труда. 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62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9921" y="0"/>
            <a:ext cx="12072079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Рабочее время рабочих.</a:t>
            </a:r>
          </a:p>
          <a:p>
            <a:pPr algn="just">
              <a:spcAft>
                <a:spcPts val="0"/>
              </a:spcAft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4.1. Понятие рабочего времени рабочих 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Aft>
                <a:spcPts val="0"/>
              </a:spcAft>
              <a:tabLst>
                <a:tab pos="431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со ст. 91 Трудового Кодекса РФ рабочее время — время, в течение которого работник в соответствии с правилами трудового распорядка организации и условиями трудового договора должен исполнять трудовые обязанности.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Aft>
                <a:spcPts val="0"/>
              </a:spcAft>
              <a:tabLst>
                <a:tab pos="431800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Нормальная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 рабочего времени не может превышать 40 часов в неделю.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Aft>
                <a:spcPts val="0"/>
              </a:spcAft>
              <a:tabLst>
                <a:tab pos="4318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Время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обеденного перерыва в рабочее время не входит.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175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4.2. Классификация рабочего времени рабочих 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Классификация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рабочего времени рабочих (РВР) осуществляется для различных целей.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целях исследования и изучения затрат рабочего времени в экономике принята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Используется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следующая классификация.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4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912" y="156323"/>
            <a:ext cx="4371740" cy="6545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~AUT00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61"/>
          <a:stretch/>
        </p:blipFill>
        <p:spPr bwMode="auto">
          <a:xfrm rot="5400000">
            <a:off x="5502861" y="1475"/>
            <a:ext cx="5738289" cy="748009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31959" y="156323"/>
            <a:ext cx="74800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"/>
              </a:spcBef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времени рабочего для выявления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потерь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6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9902" y="0"/>
            <a:ext cx="12042098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Нормативы наблюдений и их обработка.</a:t>
            </a:r>
          </a:p>
          <a:p>
            <a:pPr algn="just">
              <a:spcBef>
                <a:spcPts val="550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55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5.1. Понятие и виды нормативных наблюдений 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kern="0" dirty="0">
                <a:latin typeface="Times New Roman" panose="02020603050405020304" pitchFamily="18" charset="0"/>
              </a:rPr>
              <a:t> </a:t>
            </a: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kern="0" dirty="0">
                <a:latin typeface="Times New Roman" panose="02020603050405020304" pitchFamily="18" charset="0"/>
              </a:rPr>
              <a:t>Нормативное наблюдение представляет собой разовое (длительностью не менее полсмены) изучение строительно-монтажного процесса. </a:t>
            </a:r>
          </a:p>
          <a:p>
            <a:pPr indent="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31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нормативных наблюдений получают показатели затрат труда на единицу продукции, сопровождаемые характеристикой производственных условий, относящихся к соответствующим показателям. Используется несколько видов нормативных наблюдений. 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31800" algn="l"/>
              </a:tabLs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Фотоучет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— вид нормативных наблюдений, применяемых для сплошных замеров (по текущему времени) всех видов затрат времени при осуществлении строительных монтажных процессов.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Хронометраж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вид наблюдений применяемый для сплошных или выборочных замеров затрат времени при изучении кратковременных или цикличных процессов.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Хронометраж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собой исследование продолжительности повторяющихся элементов основной работы рабочих и машин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5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4911" y="0"/>
            <a:ext cx="12057089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318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Техноучет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— визуальное наблюдение по укрупненной номенклатуре элементов (</a:t>
            </a:r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разделением всех затрат на две группы — нормируемые и ненормируемые затраты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характеризуется групповой записью времени и труда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точности записи времени 5 – 10 мин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318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Киносъемка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— вид нормативного наблюдения, используемого для проектирования норм и элементных нормативов затрат труда и выявления передовых его методов на наиболее массовых работах, особенно с небольшой продолжительностью операций.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431800" algn="l"/>
              </a:tabLs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Осциллография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находит применение в исследовании влияния трудового процесса на организм человека, состояния условий труда, степени загрузки рабочих органов машин.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Моментные наблюдения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— используются для изучения степени использования сменного фонда рабочего времени. Они позволяют охватить наблюдением одновременно большое количество исследуемых объектов и в короткие сроки получить достоверные данные о степени загрузки по времени машин и рабочих.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646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47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663</Words>
  <Application>Microsoft Office PowerPoint</Application>
  <PresentationFormat>Широкоэкранный</PresentationFormat>
  <Paragraphs>140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8</cp:revision>
  <dcterms:created xsi:type="dcterms:W3CDTF">2022-10-03T12:30:04Z</dcterms:created>
  <dcterms:modified xsi:type="dcterms:W3CDTF">2022-10-13T02:02:10Z</dcterms:modified>
</cp:coreProperties>
</file>